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1" r:id="rId2"/>
    <p:sldId id="257" r:id="rId3"/>
    <p:sldId id="259" r:id="rId4"/>
    <p:sldId id="258" r:id="rId5"/>
    <p:sldId id="260" r:id="rId6"/>
    <p:sldId id="263" r:id="rId7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News Gothic MT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104" d="100"/>
          <a:sy n="104" d="100"/>
        </p:scale>
        <p:origin x="-1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328738" y="1295400"/>
            <a:ext cx="6486525" cy="3152775"/>
          </a:xfrm>
          <a:prstGeom prst="rect">
            <a:avLst/>
          </a:prstGeo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>
            <a:normAutofit/>
          </a:bodyPr>
          <a:lstStyle/>
          <a:p>
            <a:pPr fontAlgn="auto">
              <a:spcBef>
                <a:spcPts val="2000"/>
              </a:spcBef>
              <a:spcAft>
                <a:spcPts val="0"/>
              </a:spcAft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/>
            </a:pPr>
            <a:endParaRPr sz="320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22921" y="1523999"/>
            <a:ext cx="6498158" cy="1724867"/>
          </a:xfrm>
        </p:spPr>
        <p:txBody>
          <a:bodyPr rtlCol="0">
            <a:noAutofit/>
          </a:bodyPr>
          <a:lstStyle>
            <a:lvl1pPr marL="0" indent="0" algn="ctr" defTabSz="914400" rtl="0" eaLnBrk="1" latinLnBrk="0" hangingPunct="1">
              <a:spcBef>
                <a:spcPct val="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4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22921" y="3299012"/>
            <a:ext cx="6498159" cy="916641"/>
          </a:xfrm>
        </p:spPr>
        <p:txBody>
          <a:bodyPr rtlCol="0">
            <a:normAutofit/>
          </a:bodyPr>
          <a:lstStyle>
            <a:lvl1pPr marL="0" indent="0" algn="ctr" defTabSz="914400" rtl="0" eaLnBrk="1" latinLnBrk="0" hangingPunct="1">
              <a:spcBef>
                <a:spcPts val="3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348B29-EBB6-6146-A61D-043B3F205393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95686D-06BD-E948-9647-5939A589FD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100335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8" y="611872"/>
            <a:ext cx="4079545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8" y="1787856"/>
            <a:ext cx="4079545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8" name="Picture Placeholder 2"/>
          <p:cNvSpPr>
            <a:spLocks noGrp="1"/>
          </p:cNvSpPr>
          <p:nvPr>
            <p:ph type="pic" idx="1"/>
          </p:nvPr>
        </p:nvSpPr>
        <p:spPr>
          <a:xfrm>
            <a:off x="5090617" y="359392"/>
            <a:ext cx="3657600" cy="5318077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 algn="l" defTabSz="914400" rtl="0" eaLnBrk="1" latinLnBrk="0" hangingPunct="1">
              <a:spcBef>
                <a:spcPts val="2000"/>
              </a:spcBef>
              <a:buClr>
                <a:schemeClr val="accent1">
                  <a:lumMod val="60000"/>
                  <a:lumOff val="40000"/>
                </a:schemeClr>
              </a:buClr>
              <a:buSzPct val="110000"/>
              <a:buFont typeface="Wingdings 2" pitchFamily="18" charset="2"/>
              <a:buNone/>
              <a:defRPr sz="32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E80C74-7937-CE47-9535-120425AED1A5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1B8037-2DCA-9744-B227-8097F8BEE7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365347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70C897-B6A6-1C4F-84B5-2C9F9CD6BD08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CF230-4E74-524D-BAC7-A8A8977448E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58407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69792" y="368301"/>
            <a:ext cx="1524000" cy="5575300"/>
          </a:xfrm>
        </p:spPr>
        <p:txBody>
          <a:bodyPr vert="eaVert"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49274" y="368301"/>
            <a:ext cx="6689726" cy="5575300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22D970-A432-C742-8B08-0C3F3E4ADFCC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8921E-3D96-314B-AFC7-FD281B4F0D3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855701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308045-31DC-854F-BB48-9D51F13E242A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704A3AC-1636-1A44-9EE8-565B910012E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831985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63538" y="3352801"/>
            <a:ext cx="8416925" cy="1470025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3538" y="4771029"/>
            <a:ext cx="8416925" cy="972671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AU" smtClean="0"/>
              <a:t>Click to edit Master subtitle style</a:t>
            </a:r>
            <a:endParaRPr dirty="0"/>
          </a:p>
        </p:txBody>
      </p:sp>
      <p:sp>
        <p:nvSpPr>
          <p:cNvPr id="9" name="Picture Placeholder 2"/>
          <p:cNvSpPr>
            <a:spLocks noGrp="1"/>
          </p:cNvSpPr>
          <p:nvPr>
            <p:ph type="pic" idx="13"/>
          </p:nvPr>
        </p:nvSpPr>
        <p:spPr>
          <a:xfrm>
            <a:off x="370980" y="363538"/>
            <a:ext cx="8402040" cy="2836862"/>
          </a:xfrm>
          <a:ln w="3175">
            <a:solidFill>
              <a:schemeClr val="bg1"/>
            </a:solidFill>
          </a:ln>
          <a:effectLst>
            <a:outerShdw blurRad="63500" sx="100500" sy="100500" algn="ctr" rotWithShape="0">
              <a:prstClr val="black">
                <a:alpha val="50000"/>
              </a:prstClr>
            </a:outerShdw>
          </a:effectLst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AU" noProof="0" smtClean="0"/>
              <a:t>Drag picture to placeholder or click icon to add</a:t>
            </a:r>
            <a:endParaRPr noProof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ABFCAC-58C2-084E-8C0B-AFE15E5379D0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4E0AB-DA99-8F4A-9D8E-832A396A40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34262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2403144"/>
            <a:ext cx="8056563" cy="1362075"/>
          </a:xfrm>
        </p:spPr>
        <p:txBody>
          <a:bodyPr/>
          <a:lstStyle>
            <a:lvl1pPr algn="ctr">
              <a:defRPr sz="4600" b="0" cap="none" baseline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5" y="3736005"/>
            <a:ext cx="8056563" cy="1500187"/>
          </a:xfrm>
        </p:spPr>
        <p:txBody>
          <a:bodyPr>
            <a:normAutofit/>
          </a:bodyPr>
          <a:lstStyle>
            <a:lvl1pPr marL="0" indent="0" algn="ctr">
              <a:spcBef>
                <a:spcPts val="300"/>
              </a:spcBef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39434E-7700-4C45-A1A7-916B198D5C07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955AE-6693-A445-96FC-58D367400C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679418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5" y="107576"/>
            <a:ext cx="8042276" cy="1336956"/>
          </a:xfrm>
        </p:spPr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9275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071" y="1600201"/>
            <a:ext cx="3840480" cy="4343400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255409-D125-E04E-BBF5-0710D0073CE6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A75246-72AD-D849-A97D-093D6091A2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523295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9274" y="107576"/>
            <a:ext cx="8042276" cy="1336956"/>
          </a:xfrm>
        </p:spPr>
        <p:txBody>
          <a:bodyPr/>
          <a:lstStyle>
            <a:lvl1pPr>
              <a:defRPr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9274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9274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1070" y="1453224"/>
            <a:ext cx="3840480" cy="750887"/>
          </a:xfrm>
        </p:spPr>
        <p:txBody>
          <a:bodyPr anchor="b">
            <a:noAutofit/>
          </a:bodyPr>
          <a:lstStyle>
            <a:lvl1pPr marL="0" indent="0" algn="ctr">
              <a:spcBef>
                <a:spcPts val="0"/>
              </a:spcBef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1070" y="2347415"/>
            <a:ext cx="3840480" cy="3596185"/>
          </a:xfrm>
        </p:spPr>
        <p:txBody>
          <a:bodyPr>
            <a:normAutofit/>
          </a:bodyPr>
          <a:lstStyle>
            <a:lvl1pPr>
              <a:spcBef>
                <a:spcPts val="1600"/>
              </a:spcBef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24457A-7A75-DE45-82FC-D5E296899AD1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473DB7C-7F66-734A-97D8-6B524DA75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812788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024098-0764-0D41-8581-1C891654C77C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85501-93A6-2D4B-9FFB-4801F0E017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44619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830A30-E40A-E84D-8463-E5A977CB0BD1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3DF01D-566F-1545-AA16-7A6A0F6279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34858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611872"/>
            <a:ext cx="3840480" cy="1162050"/>
          </a:xfrm>
        </p:spPr>
        <p:txBody>
          <a:bodyPr/>
          <a:lstStyle>
            <a:lvl1pPr algn="ctr">
              <a:defRPr sz="3600" b="0"/>
            </a:lvl1pPr>
          </a:lstStyle>
          <a:p>
            <a:r>
              <a:rPr lang="en-AU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42824" y="368300"/>
            <a:ext cx="3840480" cy="5575300"/>
          </a:xfrm>
        </p:spPr>
        <p:txBody>
          <a:bodyPr>
            <a:normAutofit/>
          </a:bodyPr>
          <a:lstStyle>
            <a:lvl1pPr>
              <a:spcBef>
                <a:spcPts val="2000"/>
              </a:spcBef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399" y="1787856"/>
            <a:ext cx="3840480" cy="3720152"/>
          </a:xfrm>
        </p:spPr>
        <p:txBody>
          <a:bodyPr>
            <a:normAutofit/>
          </a:bodyPr>
          <a:lstStyle>
            <a:lvl1pPr marL="0" indent="0" algn="ctr"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AU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24AA2F-AA83-584A-A5E2-50D683D91E43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95CF76-F8D1-EF4D-9AAE-1926ECEB6F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273988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549275" y="107950"/>
            <a:ext cx="8042275" cy="1336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title style</a:t>
            </a:r>
            <a:endParaRPr lang="en-US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549275" y="1600200"/>
            <a:ext cx="8042275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29275" y="627538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CF8662FB-3F31-1543-96FF-A4B45B8742AF}" type="datetime1">
              <a:rPr lang="en-AU"/>
              <a:pPr>
                <a:defRPr/>
              </a:pPr>
              <a:t>4/09/2015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5113" y="6275388"/>
            <a:ext cx="484028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ddddddddd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897813" y="6275388"/>
            <a:ext cx="990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3600" smtClean="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E889E90-E05F-DC41-97F8-DB1E5BBB0C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sldNum="0"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600" kern="1200">
          <a:solidFill>
            <a:schemeClr val="accent1"/>
          </a:solidFill>
          <a:latin typeface="+mj-lt"/>
          <a:ea typeface="ＭＳ Ｐゴシック" charset="0"/>
          <a:cs typeface="ＭＳ Ｐゴシック" charset="0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600">
          <a:solidFill>
            <a:schemeClr val="accent1"/>
          </a:solidFill>
          <a:latin typeface="News Gothic MT" charset="0"/>
          <a:ea typeface="ＭＳ Ｐゴシック" charset="0"/>
          <a:cs typeface="ＭＳ Ｐゴシック" charset="0"/>
        </a:defRPr>
      </a:lvl9pPr>
    </p:titleStyle>
    <p:bodyStyle>
      <a:lvl1pPr marL="349250" indent="-349250" algn="l" rtl="0" eaLnBrk="1" fontAlgn="base" hangingPunct="1">
        <a:spcBef>
          <a:spcPts val="20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400" kern="1200">
          <a:solidFill>
            <a:srgbClr val="595959"/>
          </a:solidFill>
          <a:latin typeface="+mn-lt"/>
          <a:ea typeface="ＭＳ Ｐゴシック" charset="0"/>
          <a:cs typeface="ＭＳ Ｐゴシック" charset="0"/>
        </a:defRPr>
      </a:lvl1pPr>
      <a:lvl2pPr marL="685800" indent="-336550" algn="l" rtl="0" eaLnBrk="1" fontAlgn="base" hangingPunct="1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sz="2200" kern="1200">
          <a:solidFill>
            <a:srgbClr val="595959"/>
          </a:solidFill>
          <a:latin typeface="+mn-lt"/>
          <a:ea typeface="ＭＳ Ｐゴシック" charset="0"/>
          <a:cs typeface="+mn-cs"/>
        </a:defRPr>
      </a:lvl2pPr>
      <a:lvl3pPr marL="968375" indent="-282575" algn="l" rtl="0" eaLnBrk="1" fontAlgn="base" hangingPunct="1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sz="2000" kern="1200">
          <a:solidFill>
            <a:srgbClr val="595959"/>
          </a:solidFill>
          <a:latin typeface="+mn-lt"/>
          <a:ea typeface="ＭＳ Ｐゴシック" charset="0"/>
          <a:cs typeface="+mn-cs"/>
        </a:defRPr>
      </a:lvl3pPr>
      <a:lvl4pPr marL="1263650" indent="-295275" algn="l" rtl="0" eaLnBrk="1" fontAlgn="base" hangingPunct="1">
        <a:spcBef>
          <a:spcPts val="600"/>
        </a:spcBef>
        <a:spcAft>
          <a:spcPct val="0"/>
        </a:spcAft>
        <a:buClr>
          <a:srgbClr val="215D77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4pPr>
      <a:lvl5pPr marL="1546225" indent="-282575" algn="l" rtl="0" eaLnBrk="1" fontAlgn="base" hangingPunct="1">
        <a:spcBef>
          <a:spcPts val="600"/>
        </a:spcBef>
        <a:spcAft>
          <a:spcPct val="0"/>
        </a:spcAft>
        <a:buClr>
          <a:srgbClr val="6FB7D7"/>
        </a:buClr>
        <a:buSzPct val="110000"/>
        <a:buFont typeface="Wingdings 2" charset="0"/>
        <a:buChar char=""/>
        <a:defRPr kern="1200">
          <a:solidFill>
            <a:srgbClr val="595959"/>
          </a:solidFill>
          <a:latin typeface="+mn-lt"/>
          <a:ea typeface="ＭＳ Ｐゴシック" charset="0"/>
          <a:cs typeface="+mn-cs"/>
        </a:defRPr>
      </a:lvl5pPr>
      <a:lvl6pPr marL="1828800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1177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2398713" indent="-282575" algn="l" defTabSz="914400" rtl="0" eaLnBrk="1" latinLnBrk="0" hangingPunct="1">
        <a:spcBef>
          <a:spcPct val="20000"/>
        </a:spcBef>
        <a:buClr>
          <a:schemeClr val="accent2"/>
        </a:buClr>
        <a:buSzPct val="110000"/>
        <a:buFont typeface="Wingdings 2" pitchFamily="18" charset="2"/>
        <a:buChar char="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689225" indent="-282575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110000"/>
        <a:buFont typeface="Wingdings 2" pitchFamily="18" charset="2"/>
        <a:buChar char=""/>
        <a:defRPr lang="en-US" sz="1800" kern="120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5845460" y="1213695"/>
            <a:ext cx="2615161" cy="723055"/>
          </a:xfrm>
          <a:prstGeom prst="rect">
            <a:avLst/>
          </a:prstGeom>
          <a:solidFill>
            <a:schemeClr val="accent6">
              <a:alpha val="20000"/>
            </a:schemeClr>
          </a:solidFill>
          <a:ln w="38100">
            <a:solidFill>
              <a:schemeClr val="accent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Rectangle 1"/>
          <p:cNvSpPr/>
          <p:nvPr/>
        </p:nvSpPr>
        <p:spPr>
          <a:xfrm rot="16200000">
            <a:off x="-2134481" y="2996822"/>
            <a:ext cx="530946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b="1" dirty="0" smtClean="0"/>
              <a:t>Konference </a:t>
            </a:r>
            <a:r>
              <a:rPr lang="en-US" sz="3200" b="1" dirty="0" err="1" smtClean="0"/>
              <a:t>Projekt</a:t>
            </a:r>
            <a:r>
              <a:rPr lang="cs-CZ" sz="3200" b="1" dirty="0" smtClean="0"/>
              <a:t>u</a:t>
            </a:r>
            <a:r>
              <a:rPr lang="en-US" sz="3200" b="1" dirty="0" smtClean="0"/>
              <a:t> N</a:t>
            </a:r>
            <a:r>
              <a:rPr lang="cs-CZ" sz="3200" b="1" dirty="0" smtClean="0"/>
              <a:t>O</a:t>
            </a:r>
            <a:r>
              <a:rPr lang="en-US" sz="3200" b="1" dirty="0" smtClean="0"/>
              <a:t>E </a:t>
            </a:r>
            <a:endParaRPr lang="en-AU" sz="3200" dirty="0"/>
          </a:p>
        </p:txBody>
      </p:sp>
      <p:sp>
        <p:nvSpPr>
          <p:cNvPr id="3" name="Rectangle 2"/>
          <p:cNvSpPr/>
          <p:nvPr/>
        </p:nvSpPr>
        <p:spPr>
          <a:xfrm>
            <a:off x="398496" y="243732"/>
            <a:ext cx="484940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2400" b="1" dirty="0" smtClean="0"/>
              <a:t>Uvolnění a zmocnění vedoucích</a:t>
            </a:r>
            <a:endParaRPr lang="en-AU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1605" y="836535"/>
            <a:ext cx="4976034" cy="487846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872293" y="1213695"/>
            <a:ext cx="3044423" cy="452431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Seminář </a:t>
            </a:r>
            <a:r>
              <a:rPr lang="en-US" b="1" dirty="0" smtClean="0"/>
              <a:t>1:</a:t>
            </a:r>
            <a:endParaRPr lang="en-US" b="1" dirty="0"/>
          </a:p>
          <a:p>
            <a:r>
              <a:rPr lang="cs-CZ" b="1" dirty="0" smtClean="0"/>
              <a:t>Prostředí a výzvy</a:t>
            </a:r>
            <a:endParaRPr lang="en-AU" dirty="0"/>
          </a:p>
          <a:p>
            <a:r>
              <a:rPr lang="en-US" b="1" dirty="0"/>
              <a:t> </a:t>
            </a:r>
            <a:endParaRPr lang="en-AU" dirty="0"/>
          </a:p>
          <a:p>
            <a:r>
              <a:rPr lang="en-US" b="1" dirty="0" err="1" smtClean="0">
                <a:solidFill>
                  <a:srgbClr val="0000FF"/>
                </a:solidFill>
              </a:rPr>
              <a:t>Semin</a:t>
            </a:r>
            <a:r>
              <a:rPr lang="cs-CZ" b="1" dirty="0" err="1" smtClean="0">
                <a:solidFill>
                  <a:srgbClr val="0000FF"/>
                </a:solidFill>
              </a:rPr>
              <a:t>ář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2: 	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cs-CZ" b="1" dirty="0" smtClean="0">
                <a:solidFill>
                  <a:srgbClr val="0000FF"/>
                </a:solidFill>
              </a:rPr>
              <a:t>Tři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cs-CZ" b="1" dirty="0" smtClean="0">
                <a:solidFill>
                  <a:srgbClr val="0000FF"/>
                </a:solidFill>
              </a:rPr>
              <a:t>duchovní hodnoty 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</a:p>
          <a:p>
            <a:r>
              <a:rPr lang="cs-CZ" b="1" dirty="0" smtClean="0">
                <a:solidFill>
                  <a:srgbClr val="0000FF"/>
                </a:solidFill>
              </a:rPr>
              <a:t>zdravého vedoucího.</a:t>
            </a:r>
            <a:endParaRPr lang="en-AU" dirty="0">
              <a:solidFill>
                <a:srgbClr val="0000FF"/>
              </a:solidFill>
            </a:endParaRPr>
          </a:p>
          <a:p>
            <a:r>
              <a:rPr lang="en-US" b="1" dirty="0"/>
              <a:t> </a:t>
            </a:r>
            <a:endParaRPr lang="en-AU" dirty="0"/>
          </a:p>
          <a:p>
            <a:r>
              <a:rPr lang="en-US" b="1" dirty="0" err="1" smtClean="0"/>
              <a:t>Semin</a:t>
            </a:r>
            <a:r>
              <a:rPr lang="cs-CZ" b="1" dirty="0" err="1" smtClean="0"/>
              <a:t>ář</a:t>
            </a:r>
            <a:r>
              <a:rPr lang="en-US" b="1" dirty="0" smtClean="0"/>
              <a:t> </a:t>
            </a:r>
            <a:r>
              <a:rPr lang="en-US" b="1" dirty="0"/>
              <a:t>3: 	</a:t>
            </a:r>
            <a:endParaRPr lang="en-US" b="1" dirty="0" smtClean="0"/>
          </a:p>
          <a:p>
            <a:r>
              <a:rPr lang="cs-CZ" b="1" dirty="0" smtClean="0"/>
              <a:t>Kde získám své vedoucí?</a:t>
            </a:r>
            <a:endParaRPr lang="en-AU" dirty="0"/>
          </a:p>
          <a:p>
            <a:r>
              <a:rPr lang="en-US" b="1" dirty="0"/>
              <a:t> </a:t>
            </a:r>
            <a:endParaRPr lang="en-AU" dirty="0"/>
          </a:p>
          <a:p>
            <a:r>
              <a:rPr lang="en-US" b="1" dirty="0" err="1" smtClean="0">
                <a:solidFill>
                  <a:srgbClr val="0000FF"/>
                </a:solidFill>
              </a:rPr>
              <a:t>Semin</a:t>
            </a:r>
            <a:r>
              <a:rPr lang="cs-CZ" b="1" dirty="0" err="1" smtClean="0">
                <a:solidFill>
                  <a:srgbClr val="0000FF"/>
                </a:solidFill>
              </a:rPr>
              <a:t>ář</a:t>
            </a:r>
            <a:r>
              <a:rPr lang="en-US" b="1" dirty="0" smtClean="0">
                <a:solidFill>
                  <a:srgbClr val="0000FF"/>
                </a:solidFill>
              </a:rPr>
              <a:t> </a:t>
            </a:r>
            <a:r>
              <a:rPr lang="en-US" b="1" dirty="0">
                <a:solidFill>
                  <a:srgbClr val="0000FF"/>
                </a:solidFill>
              </a:rPr>
              <a:t>4:	</a:t>
            </a:r>
            <a:endParaRPr lang="en-US" b="1" dirty="0" smtClean="0">
              <a:solidFill>
                <a:srgbClr val="0000FF"/>
              </a:solidFill>
            </a:endParaRPr>
          </a:p>
          <a:p>
            <a:r>
              <a:rPr lang="cs-CZ" b="1" dirty="0" smtClean="0">
                <a:solidFill>
                  <a:srgbClr val="0000FF"/>
                </a:solidFill>
              </a:rPr>
              <a:t>Posiluj a uvolňuj</a:t>
            </a:r>
            <a:r>
              <a:rPr lang="en-US" b="1" dirty="0" smtClean="0">
                <a:solidFill>
                  <a:srgbClr val="0000FF"/>
                </a:solidFill>
              </a:rPr>
              <a:t>!</a:t>
            </a:r>
            <a:endParaRPr lang="en-AU" dirty="0">
              <a:solidFill>
                <a:srgbClr val="0000FF"/>
              </a:solidFill>
            </a:endParaRPr>
          </a:p>
          <a:p>
            <a:r>
              <a:rPr lang="en-US" b="1" dirty="0"/>
              <a:t> </a:t>
            </a:r>
            <a:endParaRPr lang="en-AU" dirty="0"/>
          </a:p>
          <a:p>
            <a:r>
              <a:rPr lang="en-US" b="1" dirty="0" err="1" smtClean="0"/>
              <a:t>Semin</a:t>
            </a:r>
            <a:r>
              <a:rPr lang="cs-CZ" b="1" dirty="0" err="1" smtClean="0"/>
              <a:t>ář</a:t>
            </a:r>
            <a:r>
              <a:rPr lang="en-US" b="1" dirty="0" smtClean="0"/>
              <a:t> </a:t>
            </a:r>
            <a:r>
              <a:rPr lang="en-US" b="1" dirty="0"/>
              <a:t>5:	</a:t>
            </a:r>
            <a:endParaRPr lang="en-US" b="1" dirty="0" smtClean="0"/>
          </a:p>
          <a:p>
            <a:r>
              <a:rPr lang="cs-CZ" b="1" smtClean="0"/>
              <a:t>Rozšířená rodina na misii.</a:t>
            </a:r>
            <a:endParaRPr lang="en-AU" dirty="0"/>
          </a:p>
          <a:p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648864" y="5756945"/>
            <a:ext cx="21902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11</a:t>
            </a:r>
            <a:r>
              <a:rPr lang="cs-CZ" sz="2000" b="1" dirty="0" smtClean="0"/>
              <a:t>.</a:t>
            </a:r>
            <a:r>
              <a:rPr lang="en-US" sz="2000" b="1" dirty="0" smtClean="0"/>
              <a:t>-12</a:t>
            </a:r>
            <a:r>
              <a:rPr lang="cs-CZ" sz="2000" b="1" dirty="0" smtClean="0"/>
              <a:t>.</a:t>
            </a:r>
            <a:r>
              <a:rPr lang="en-US" sz="2000" b="1" dirty="0" smtClean="0"/>
              <a:t> </a:t>
            </a:r>
            <a:r>
              <a:rPr lang="cs-CZ" sz="2000" b="1" dirty="0" smtClean="0"/>
              <a:t>září</a:t>
            </a:r>
            <a:r>
              <a:rPr lang="en-US" sz="2000" b="1" dirty="0" smtClean="0"/>
              <a:t> 2015 </a:t>
            </a:r>
            <a:endParaRPr lang="en-US" sz="2000" b="1" dirty="0"/>
          </a:p>
        </p:txBody>
      </p:sp>
      <p:sp>
        <p:nvSpPr>
          <p:cNvPr id="23" name="TextBox 22"/>
          <p:cNvSpPr txBox="1"/>
          <p:nvPr/>
        </p:nvSpPr>
        <p:spPr>
          <a:xfrm>
            <a:off x="3833482" y="5740436"/>
            <a:ext cx="221484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Oreste Pompetti</a:t>
            </a:r>
            <a:endParaRPr lang="en-US" sz="2000" b="1" dirty="0"/>
          </a:p>
        </p:txBody>
      </p:sp>
      <p:sp>
        <p:nvSpPr>
          <p:cNvPr id="24" name="TextBox 23"/>
          <p:cNvSpPr txBox="1"/>
          <p:nvPr/>
        </p:nvSpPr>
        <p:spPr>
          <a:xfrm>
            <a:off x="3619500" y="5746750"/>
            <a:ext cx="3192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|</a:t>
            </a:r>
            <a:endParaRPr lang="en-US" b="1" dirty="0"/>
          </a:p>
        </p:txBody>
      </p:sp>
      <p:sp>
        <p:nvSpPr>
          <p:cNvPr id="25" name="Bent Arrow 24"/>
          <p:cNvSpPr/>
          <p:nvPr/>
        </p:nvSpPr>
        <p:spPr>
          <a:xfrm rot="5400000">
            <a:off x="6136057" y="188772"/>
            <a:ext cx="777129" cy="1256839"/>
          </a:xfrm>
          <a:prstGeom prst="bentArrow">
            <a:avLst/>
          </a:prstGeom>
          <a:solidFill>
            <a:schemeClr val="accent6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8978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200" y="727222"/>
            <a:ext cx="3660246" cy="329422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7560" y="4848239"/>
            <a:ext cx="5885940" cy="1667683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559455" y="4354046"/>
            <a:ext cx="13516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obchodník</a:t>
            </a:r>
            <a:endParaRPr lang="en-US" b="1" dirty="0"/>
          </a:p>
        </p:txBody>
      </p:sp>
      <p:sp>
        <p:nvSpPr>
          <p:cNvPr id="11" name="TextBox 10"/>
          <p:cNvSpPr txBox="1"/>
          <p:nvPr/>
        </p:nvSpPr>
        <p:spPr>
          <a:xfrm>
            <a:off x="4052240" y="4384283"/>
            <a:ext cx="1133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zákazník</a:t>
            </a:r>
            <a:endParaRPr lang="en-US" b="1" dirty="0"/>
          </a:p>
        </p:txBody>
      </p:sp>
      <p:sp>
        <p:nvSpPr>
          <p:cNvPr id="12" name="TextBox 11"/>
          <p:cNvSpPr txBox="1"/>
          <p:nvPr/>
        </p:nvSpPr>
        <p:spPr>
          <a:xfrm>
            <a:off x="4702413" y="1058274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Boží rodina / tělo Kristovo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17549" y="151182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Otcův dům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64660" y="2102188"/>
            <a:ext cx="1651000" cy="16256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706447" y="4660524"/>
            <a:ext cx="1714500" cy="16891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402486" y="594326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u="sng" dirty="0" smtClean="0"/>
              <a:t>Prostředí</a:t>
            </a:r>
            <a:r>
              <a:rPr lang="en-US" b="1" u="sng" dirty="0" smtClean="0"/>
              <a:t>: </a:t>
            </a:r>
            <a:r>
              <a:rPr lang="cs-CZ" b="1" u="sng" dirty="0" smtClean="0"/>
              <a:t>Jak vidíte církev</a:t>
            </a:r>
            <a:r>
              <a:rPr lang="en-US" b="1" u="sng" dirty="0" smtClean="0"/>
              <a:t>?</a:t>
            </a:r>
            <a:endParaRPr lang="en-US" b="1" u="sng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414239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315263" y="50841"/>
            <a:ext cx="446147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Semin</a:t>
            </a:r>
            <a:r>
              <a:rPr lang="cs-CZ" sz="2400" b="1" dirty="0" err="1" smtClean="0"/>
              <a:t>ář</a:t>
            </a:r>
            <a:r>
              <a:rPr lang="en-US" sz="2400" b="1" dirty="0" smtClean="0"/>
              <a:t> </a:t>
            </a:r>
            <a:r>
              <a:rPr lang="en-US" sz="2400" b="1" dirty="0"/>
              <a:t>1</a:t>
            </a:r>
            <a:r>
              <a:rPr lang="en-US" sz="2400" b="1" dirty="0" smtClean="0"/>
              <a:t>: </a:t>
            </a:r>
            <a:r>
              <a:rPr lang="en-US" sz="2400" b="1" dirty="0"/>
              <a:t>	</a:t>
            </a:r>
            <a:r>
              <a:rPr lang="cs-CZ" sz="2400" b="1" dirty="0" smtClean="0"/>
              <a:t>Prostředí</a:t>
            </a:r>
            <a:r>
              <a:rPr lang="en-US" sz="2400" b="1" dirty="0" smtClean="0"/>
              <a:t> &amp; </a:t>
            </a:r>
            <a:r>
              <a:rPr lang="cs-CZ" sz="2400" b="1" dirty="0" smtClean="0"/>
              <a:t>Výzvy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xmlns="" val="3502861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0200" y="727222"/>
            <a:ext cx="3660246" cy="3294222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4702413" y="1058274"/>
            <a:ext cx="30444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Boží rodina / Kristovo tělo</a:t>
            </a:r>
            <a:endParaRPr lang="en-US" b="1" dirty="0"/>
          </a:p>
        </p:txBody>
      </p:sp>
      <p:sp>
        <p:nvSpPr>
          <p:cNvPr id="13" name="TextBox 12"/>
          <p:cNvSpPr txBox="1"/>
          <p:nvPr/>
        </p:nvSpPr>
        <p:spPr>
          <a:xfrm>
            <a:off x="4717549" y="1511820"/>
            <a:ext cx="13901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Otcův dům</a:t>
            </a:r>
            <a:endParaRPr lang="en-US" b="1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64660" y="2102188"/>
            <a:ext cx="1651000" cy="162560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4386611" y="594326"/>
            <a:ext cx="32624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cs-CZ" b="1" u="sng" dirty="0" smtClean="0"/>
              <a:t>Prostředí</a:t>
            </a:r>
            <a:r>
              <a:rPr lang="en-US" b="1" u="sng" dirty="0" smtClean="0"/>
              <a:t>: </a:t>
            </a:r>
            <a:r>
              <a:rPr lang="cs-CZ" b="1" u="sng" dirty="0" smtClean="0"/>
              <a:t>Jak vidíte církev</a:t>
            </a:r>
            <a:r>
              <a:rPr lang="en-US" b="1" u="sng" dirty="0" smtClean="0"/>
              <a:t>?</a:t>
            </a:r>
            <a:endParaRPr lang="en-US" b="1" u="sng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4142392"/>
            <a:ext cx="91440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66327" y="4217985"/>
            <a:ext cx="485261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První list </a:t>
            </a:r>
            <a:r>
              <a:rPr lang="cs-CZ" b="1" dirty="0" err="1" smtClean="0"/>
              <a:t>Timoteovi</a:t>
            </a:r>
            <a:r>
              <a:rPr lang="cs-CZ" b="1" dirty="0" smtClean="0"/>
              <a:t> </a:t>
            </a:r>
            <a:r>
              <a:rPr lang="en-US" b="1" dirty="0" smtClean="0"/>
              <a:t>3:14-15  	</a:t>
            </a:r>
            <a:r>
              <a:rPr lang="cs-CZ" dirty="0" smtClean="0"/>
              <a:t>Boží dům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51212" y="4565707"/>
            <a:ext cx="508344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err="1" smtClean="0"/>
              <a:t>Galat</a:t>
            </a:r>
            <a:r>
              <a:rPr lang="cs-CZ" b="1" dirty="0" err="1" smtClean="0"/>
              <a:t>ským</a:t>
            </a:r>
            <a:r>
              <a:rPr lang="en-US" b="1" dirty="0" smtClean="0"/>
              <a:t> </a:t>
            </a:r>
            <a:r>
              <a:rPr lang="en-US" b="1" dirty="0"/>
              <a:t>6:10</a:t>
            </a:r>
            <a:r>
              <a:rPr lang="en-US" dirty="0"/>
              <a:t> </a:t>
            </a:r>
            <a:r>
              <a:rPr lang="en-US" dirty="0" smtClean="0"/>
              <a:t>       	</a:t>
            </a:r>
            <a:r>
              <a:rPr lang="cs-CZ" dirty="0" smtClean="0"/>
              <a:t>               Rodina víry</a:t>
            </a:r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6090" y="4958781"/>
            <a:ext cx="64427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E</a:t>
            </a:r>
            <a:r>
              <a:rPr lang="cs-CZ" b="1" dirty="0" err="1" smtClean="0"/>
              <a:t>fezským</a:t>
            </a:r>
            <a:r>
              <a:rPr lang="en-US" b="1" dirty="0" smtClean="0"/>
              <a:t> </a:t>
            </a:r>
            <a:r>
              <a:rPr lang="en-US" b="1" dirty="0"/>
              <a:t>2:19-</a:t>
            </a:r>
            <a:r>
              <a:rPr lang="en-US" b="1" dirty="0" smtClean="0"/>
              <a:t>22  	</a:t>
            </a:r>
            <a:r>
              <a:rPr lang="cs-CZ" b="1" dirty="0" smtClean="0"/>
              <a:t>               </a:t>
            </a:r>
            <a:r>
              <a:rPr lang="cs-CZ" dirty="0" smtClean="0"/>
              <a:t>Chrám vybudovaný z lidí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6090" y="5366974"/>
            <a:ext cx="8404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/>
              <a:t>1 </a:t>
            </a:r>
            <a:r>
              <a:rPr lang="en-US" b="1" dirty="0" smtClean="0"/>
              <a:t>Pet</a:t>
            </a:r>
            <a:r>
              <a:rPr lang="cs-CZ" b="1" dirty="0" err="1" smtClean="0"/>
              <a:t>rova</a:t>
            </a:r>
            <a:r>
              <a:rPr lang="en-US" b="1" dirty="0" smtClean="0"/>
              <a:t> </a:t>
            </a:r>
            <a:r>
              <a:rPr lang="en-US" b="1" dirty="0"/>
              <a:t>2:4-</a:t>
            </a:r>
            <a:r>
              <a:rPr lang="en-US" b="1" dirty="0" smtClean="0"/>
              <a:t>5           	</a:t>
            </a:r>
            <a:r>
              <a:rPr lang="cs-CZ" b="1" dirty="0" smtClean="0"/>
              <a:t>               </a:t>
            </a:r>
            <a:r>
              <a:rPr lang="cs-CZ" dirty="0" smtClean="0"/>
              <a:t>Duchovní dům vybudovaný z živých kamenů</a:t>
            </a:r>
            <a:endParaRPr lang="en-US" b="1" dirty="0"/>
          </a:p>
        </p:txBody>
      </p:sp>
      <p:sp>
        <p:nvSpPr>
          <p:cNvPr id="8" name="TextBox 7"/>
          <p:cNvSpPr txBox="1"/>
          <p:nvPr/>
        </p:nvSpPr>
        <p:spPr>
          <a:xfrm>
            <a:off x="136092" y="5835640"/>
            <a:ext cx="7122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Římanům</a:t>
            </a:r>
            <a:r>
              <a:rPr lang="en-US" b="1" dirty="0" smtClean="0"/>
              <a:t> </a:t>
            </a:r>
            <a:r>
              <a:rPr lang="en-US" b="1" dirty="0"/>
              <a:t>12:4-</a:t>
            </a:r>
            <a:r>
              <a:rPr lang="en-US" b="1" dirty="0" smtClean="0"/>
              <a:t>5  	</a:t>
            </a:r>
            <a:r>
              <a:rPr lang="cs-CZ" b="1" dirty="0" smtClean="0"/>
              <a:t>               </a:t>
            </a:r>
            <a:r>
              <a:rPr lang="cs-CZ" dirty="0" smtClean="0"/>
              <a:t>Jedno tělo tvořené mnoha lidmi </a:t>
            </a:r>
            <a:endParaRPr lang="en-US" b="1" dirty="0"/>
          </a:p>
        </p:txBody>
      </p:sp>
      <p:sp>
        <p:nvSpPr>
          <p:cNvPr id="19" name="Rectangle 18"/>
          <p:cNvSpPr/>
          <p:nvPr/>
        </p:nvSpPr>
        <p:spPr>
          <a:xfrm>
            <a:off x="151212" y="6318110"/>
            <a:ext cx="532293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b="1" dirty="0" smtClean="0"/>
              <a:t>První Korintským </a:t>
            </a:r>
            <a:r>
              <a:rPr lang="en-US" b="1" dirty="0" smtClean="0"/>
              <a:t>12:24-28 </a:t>
            </a:r>
            <a:r>
              <a:rPr lang="en-US" dirty="0" smtClean="0"/>
              <a:t> </a:t>
            </a:r>
            <a:r>
              <a:rPr lang="cs-CZ" dirty="0" smtClean="0"/>
              <a:t>           Tělo Kristovo</a:t>
            </a:r>
            <a:r>
              <a:rPr lang="en-US" b="1" dirty="0" smtClean="0"/>
              <a:t> </a:t>
            </a:r>
            <a:endParaRPr lang="en-US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2315263" y="50841"/>
            <a:ext cx="446147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Semin</a:t>
            </a:r>
            <a:r>
              <a:rPr lang="cs-CZ" sz="2400" b="1" dirty="0" err="1" smtClean="0"/>
              <a:t>ář</a:t>
            </a:r>
            <a:r>
              <a:rPr lang="en-US" sz="2400" b="1" dirty="0" smtClean="0"/>
              <a:t> </a:t>
            </a:r>
            <a:r>
              <a:rPr lang="en-US" sz="2400" b="1" dirty="0"/>
              <a:t>1</a:t>
            </a:r>
            <a:r>
              <a:rPr lang="en-US" sz="2400" b="1" dirty="0" smtClean="0"/>
              <a:t>: </a:t>
            </a:r>
            <a:r>
              <a:rPr lang="en-US" sz="2400" b="1" dirty="0"/>
              <a:t>	</a:t>
            </a:r>
            <a:r>
              <a:rPr lang="cs-CZ" sz="2400" b="1" dirty="0" smtClean="0"/>
              <a:t>Prostředí </a:t>
            </a:r>
            <a:r>
              <a:rPr lang="en-US" sz="2400" b="1" dirty="0" smtClean="0"/>
              <a:t>&amp; </a:t>
            </a:r>
            <a:r>
              <a:rPr lang="cs-CZ" sz="2400" b="1" dirty="0" smtClean="0"/>
              <a:t>Výzvy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xmlns="" val="429470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80172"/>
            <a:ext cx="6698292" cy="376647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349313" y="3672175"/>
            <a:ext cx="4738061" cy="316502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136780" y="1239694"/>
            <a:ext cx="14798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Fotbalisté</a:t>
            </a:r>
          </a:p>
          <a:p>
            <a:r>
              <a:rPr lang="cs-CZ" b="1" dirty="0" smtClean="0"/>
              <a:t> jsou hráči </a:t>
            </a:r>
            <a:r>
              <a:rPr lang="en-US" b="1" dirty="0" smtClean="0"/>
              <a:t>!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922340" y="5276257"/>
            <a:ext cx="236968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Fotbalové publikum</a:t>
            </a:r>
            <a:endParaRPr lang="en-US" b="1" dirty="0" smtClean="0"/>
          </a:p>
          <a:p>
            <a:r>
              <a:rPr lang="cs-CZ" b="1" dirty="0" smtClean="0"/>
              <a:t>jen křiklouni. 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1099223" y="592655"/>
            <a:ext cx="58144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/>
              <a:t>Výzvy</a:t>
            </a:r>
            <a:r>
              <a:rPr lang="en-US" b="1" u="sng" dirty="0" smtClean="0"/>
              <a:t>: </a:t>
            </a:r>
            <a:r>
              <a:rPr lang="cs-CZ" b="1" u="sng" dirty="0" smtClean="0"/>
              <a:t>Jste učedník nebo jen mluvíte o učednictví</a:t>
            </a:r>
            <a:r>
              <a:rPr lang="en-US" b="1" u="sng" dirty="0" smtClean="0"/>
              <a:t>?</a:t>
            </a:r>
            <a:endParaRPr lang="en-US" b="1" u="sng" dirty="0"/>
          </a:p>
        </p:txBody>
      </p:sp>
      <p:sp>
        <p:nvSpPr>
          <p:cNvPr id="11" name="TextBox 10"/>
          <p:cNvSpPr txBox="1"/>
          <p:nvPr/>
        </p:nvSpPr>
        <p:spPr>
          <a:xfrm>
            <a:off x="2315263" y="50841"/>
            <a:ext cx="446147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Semin</a:t>
            </a:r>
            <a:r>
              <a:rPr lang="cs-CZ" sz="2400" b="1" dirty="0" err="1" smtClean="0"/>
              <a:t>ář</a:t>
            </a:r>
            <a:r>
              <a:rPr lang="en-US" sz="2400" b="1" dirty="0" smtClean="0"/>
              <a:t> </a:t>
            </a:r>
            <a:r>
              <a:rPr lang="en-US" sz="2400" b="1" dirty="0"/>
              <a:t>1</a:t>
            </a:r>
            <a:r>
              <a:rPr lang="en-US" sz="2400" b="1" dirty="0" smtClean="0"/>
              <a:t>: </a:t>
            </a:r>
            <a:r>
              <a:rPr lang="en-US" sz="2400" b="1" dirty="0"/>
              <a:t>	</a:t>
            </a:r>
            <a:r>
              <a:rPr lang="cs-CZ" sz="2400" b="1" dirty="0" smtClean="0"/>
              <a:t>Prostředí</a:t>
            </a:r>
            <a:r>
              <a:rPr lang="en-US" sz="2400" b="1" dirty="0" smtClean="0"/>
              <a:t> &amp; </a:t>
            </a:r>
            <a:r>
              <a:rPr lang="cs-CZ" sz="2400" b="1" dirty="0" smtClean="0"/>
              <a:t>Výzvy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xmlns="" val="183559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8416" y="1042443"/>
            <a:ext cx="3288834" cy="184932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92422" y="1057747"/>
            <a:ext cx="2602954" cy="173877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410308" y="2098020"/>
            <a:ext cx="9925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 smtClean="0"/>
              <a:t>HRÁČI</a:t>
            </a:r>
            <a:r>
              <a:rPr lang="en-US" b="1" dirty="0" smtClean="0"/>
              <a:t>!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6125756" y="2779527"/>
            <a:ext cx="17620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T</a:t>
            </a:r>
            <a:r>
              <a:rPr lang="cs-CZ" b="1" dirty="0" smtClean="0"/>
              <a:t>LACHALOVÉ</a:t>
            </a:r>
            <a:endParaRPr lang="en-US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08416" y="2891766"/>
            <a:ext cx="775084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>
              <a:buAutoNum type="arabicPeriod"/>
            </a:pPr>
            <a:r>
              <a:rPr lang="cs-CZ" dirty="0" smtClean="0"/>
              <a:t>Je váš život vzorem</a:t>
            </a:r>
            <a:r>
              <a:rPr lang="en-US" dirty="0" smtClean="0"/>
              <a:t>?</a:t>
            </a:r>
          </a:p>
          <a:p>
            <a:pPr marL="342900" lvl="0" indent="-342900">
              <a:buAutoNum type="arabicPeriod"/>
            </a:pPr>
            <a:endParaRPr lang="en-AU" dirty="0"/>
          </a:p>
          <a:p>
            <a:pPr lvl="0"/>
            <a:r>
              <a:rPr lang="en-US" dirty="0" smtClean="0"/>
              <a:t>2. </a:t>
            </a:r>
            <a:r>
              <a:rPr lang="cs-CZ" dirty="0" smtClean="0"/>
              <a:t>Jste připraveni být k dispozici učedníkům?</a:t>
            </a:r>
            <a:endParaRPr lang="en-US" dirty="0" smtClean="0"/>
          </a:p>
          <a:p>
            <a:pPr lvl="0"/>
            <a:endParaRPr lang="en-AU" dirty="0"/>
          </a:p>
          <a:p>
            <a:r>
              <a:rPr lang="en-US" dirty="0" smtClean="0"/>
              <a:t>3. </a:t>
            </a:r>
            <a:r>
              <a:rPr lang="cs-CZ" dirty="0" smtClean="0"/>
              <a:t>Můžete popsat, jak se v současnosti věnujete učedníkům?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4. </a:t>
            </a:r>
            <a:r>
              <a:rPr lang="cs-CZ" dirty="0" smtClean="0"/>
              <a:t>Můžete vyjmenovat lidi, kterým se věnujete intenzivně jako učedníkům?</a:t>
            </a:r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5. </a:t>
            </a:r>
            <a:r>
              <a:rPr lang="cs-CZ" dirty="0" smtClean="0"/>
              <a:t>Můžete popsat speciální postupy, které s nimi děláte</a:t>
            </a:r>
            <a:r>
              <a:rPr lang="en-US" dirty="0" smtClean="0"/>
              <a:t>?</a:t>
            </a:r>
          </a:p>
          <a:p>
            <a:endParaRPr lang="en-US" dirty="0" smtClean="0"/>
          </a:p>
          <a:p>
            <a:r>
              <a:rPr lang="en-US" dirty="0" smtClean="0"/>
              <a:t>6. </a:t>
            </a:r>
            <a:r>
              <a:rPr lang="cs-CZ" dirty="0" smtClean="0"/>
              <a:t>Používáte i jiné postupy než vyučování a studium Bible</a:t>
            </a:r>
            <a:r>
              <a:rPr lang="en-US" dirty="0" smtClean="0"/>
              <a:t>?</a:t>
            </a:r>
          </a:p>
          <a:p>
            <a:endParaRPr lang="en-AU" dirty="0"/>
          </a:p>
          <a:p>
            <a:r>
              <a:rPr lang="en-US" dirty="0" smtClean="0"/>
              <a:t>7.</a:t>
            </a:r>
            <a:r>
              <a:rPr lang="en-US" dirty="0"/>
              <a:t> </a:t>
            </a:r>
            <a:r>
              <a:rPr lang="cs-CZ" dirty="0" smtClean="0"/>
              <a:t>Umožňujete učedníkům vidět váš život v akcích, kde se učí tím, </a:t>
            </a:r>
          </a:p>
          <a:p>
            <a:r>
              <a:rPr lang="cs-CZ" dirty="0" smtClean="0"/>
              <a:t>co děláte a slyší, co říkáte</a:t>
            </a:r>
            <a:r>
              <a:rPr lang="en-US" dirty="0" smtClean="0"/>
              <a:t>?</a:t>
            </a:r>
            <a:endParaRPr lang="en-AU" dirty="0"/>
          </a:p>
        </p:txBody>
      </p:sp>
      <p:sp>
        <p:nvSpPr>
          <p:cNvPr id="11" name="TextBox 10"/>
          <p:cNvSpPr txBox="1"/>
          <p:nvPr/>
        </p:nvSpPr>
        <p:spPr>
          <a:xfrm>
            <a:off x="1099223" y="592655"/>
            <a:ext cx="521168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u="sng" dirty="0" smtClean="0"/>
              <a:t>Výzvy</a:t>
            </a:r>
            <a:r>
              <a:rPr lang="en-US" b="1" u="sng" dirty="0" smtClean="0"/>
              <a:t>: </a:t>
            </a:r>
            <a:r>
              <a:rPr lang="cs-CZ" b="1" u="sng" dirty="0" smtClean="0"/>
              <a:t>Jsi hráč nebo jen mluvíš o učednictví</a:t>
            </a:r>
            <a:r>
              <a:rPr lang="en-US" b="1" u="sng" dirty="0" smtClean="0"/>
              <a:t>?</a:t>
            </a:r>
            <a:endParaRPr lang="en-US" b="1" u="sng" dirty="0"/>
          </a:p>
        </p:txBody>
      </p:sp>
      <p:sp>
        <p:nvSpPr>
          <p:cNvPr id="12" name="TextBox 11"/>
          <p:cNvSpPr txBox="1"/>
          <p:nvPr/>
        </p:nvSpPr>
        <p:spPr>
          <a:xfrm>
            <a:off x="2315263" y="50841"/>
            <a:ext cx="4461479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Semin</a:t>
            </a:r>
            <a:r>
              <a:rPr lang="cs-CZ" sz="2400" b="1" dirty="0" err="1" smtClean="0"/>
              <a:t>ář</a:t>
            </a:r>
            <a:r>
              <a:rPr lang="en-US" sz="2400" b="1" dirty="0" smtClean="0"/>
              <a:t> </a:t>
            </a:r>
            <a:r>
              <a:rPr lang="en-US" sz="2400" b="1" dirty="0"/>
              <a:t>1</a:t>
            </a:r>
            <a:r>
              <a:rPr lang="en-US" sz="2400" b="1" dirty="0" smtClean="0"/>
              <a:t>: </a:t>
            </a:r>
            <a:r>
              <a:rPr lang="en-US" sz="2400" b="1" dirty="0"/>
              <a:t>	</a:t>
            </a:r>
            <a:r>
              <a:rPr lang="cs-CZ" sz="2400" b="1" dirty="0" smtClean="0"/>
              <a:t>Prostředí</a:t>
            </a:r>
            <a:r>
              <a:rPr lang="en-US" sz="2400" b="1" dirty="0" smtClean="0"/>
              <a:t> &amp; </a:t>
            </a:r>
            <a:r>
              <a:rPr lang="cs-CZ" sz="2400" b="1" dirty="0" smtClean="0"/>
              <a:t>Výzvy</a:t>
            </a:r>
            <a:endParaRPr lang="en-AU" sz="2400" dirty="0"/>
          </a:p>
        </p:txBody>
      </p:sp>
    </p:spTree>
    <p:extLst>
      <p:ext uri="{BB962C8B-B14F-4D97-AF65-F5344CB8AC3E}">
        <p14:creationId xmlns:p14="http://schemas.microsoft.com/office/powerpoint/2010/main" xmlns="" val="325729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/>
          <p:cNvSpPr txBox="1"/>
          <p:nvPr/>
        </p:nvSpPr>
        <p:spPr>
          <a:xfrm>
            <a:off x="2324080" y="50841"/>
            <a:ext cx="4443845" cy="461665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err="1" smtClean="0"/>
              <a:t>Semin</a:t>
            </a:r>
            <a:r>
              <a:rPr lang="cs-CZ" sz="2400" b="1" dirty="0" err="1" smtClean="0"/>
              <a:t>ář</a:t>
            </a:r>
            <a:r>
              <a:rPr lang="cs-CZ" sz="2400" b="1" dirty="0" smtClean="0"/>
              <a:t> </a:t>
            </a:r>
            <a:r>
              <a:rPr lang="en-US" sz="2400" b="1" dirty="0" smtClean="0"/>
              <a:t>1: </a:t>
            </a:r>
            <a:r>
              <a:rPr lang="en-US" sz="2400" b="1" dirty="0"/>
              <a:t>	</a:t>
            </a:r>
            <a:r>
              <a:rPr lang="cs-CZ" sz="2400" b="1" dirty="0" smtClean="0"/>
              <a:t>Prostředí</a:t>
            </a:r>
            <a:r>
              <a:rPr lang="en-US" sz="2400" b="1" dirty="0" smtClean="0"/>
              <a:t> &amp; </a:t>
            </a:r>
            <a:r>
              <a:rPr lang="cs-CZ" sz="2400" b="1" dirty="0" smtClean="0"/>
              <a:t>Výzvy</a:t>
            </a:r>
            <a:endParaRPr lang="en-AU" sz="2400" dirty="0"/>
          </a:p>
        </p:txBody>
      </p:sp>
      <p:sp>
        <p:nvSpPr>
          <p:cNvPr id="3" name="Rectangle 2"/>
          <p:cNvSpPr/>
          <p:nvPr/>
        </p:nvSpPr>
        <p:spPr>
          <a:xfrm>
            <a:off x="423367" y="847420"/>
            <a:ext cx="8285923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5" algn="just"/>
            <a:r>
              <a:rPr lang="en-US" b="1" dirty="0" smtClean="0"/>
              <a:t>     </a:t>
            </a:r>
            <a:r>
              <a:rPr lang="cs-CZ" b="1" dirty="0" smtClean="0"/>
              <a:t>Práce v malých skupinkách </a:t>
            </a:r>
            <a:r>
              <a:rPr lang="en-US" b="1" dirty="0" smtClean="0"/>
              <a:t>– </a:t>
            </a:r>
            <a:r>
              <a:rPr lang="en-US" b="1" dirty="0"/>
              <a:t>10 </a:t>
            </a:r>
            <a:r>
              <a:rPr lang="en-US" b="1" dirty="0" err="1" smtClean="0"/>
              <a:t>minut</a:t>
            </a:r>
            <a:endParaRPr lang="en-AU" b="1" dirty="0"/>
          </a:p>
          <a:p>
            <a:pPr lvl="5" algn="just"/>
            <a:r>
              <a:rPr lang="en-US" b="1" dirty="0" smtClean="0"/>
              <a:t>      </a:t>
            </a:r>
            <a:r>
              <a:rPr lang="en-US" b="1" dirty="0"/>
              <a:t> </a:t>
            </a:r>
            <a:r>
              <a:rPr lang="en-US" i="1" dirty="0" smtClean="0"/>
              <a:t>(</a:t>
            </a:r>
            <a:r>
              <a:rPr lang="cs-CZ" i="1" dirty="0" smtClean="0"/>
              <a:t>Jedna skupinka o čtyřech lidech</a:t>
            </a:r>
            <a:r>
              <a:rPr lang="en-US" i="1" dirty="0" smtClean="0"/>
              <a:t>)</a:t>
            </a:r>
            <a:endParaRPr lang="en-AU" dirty="0"/>
          </a:p>
          <a:p>
            <a:pPr lvl="5" algn="just"/>
            <a:r>
              <a:rPr lang="en-US" i="1" dirty="0"/>
              <a:t> </a:t>
            </a:r>
            <a:endParaRPr lang="en-AU" dirty="0"/>
          </a:p>
          <a:p>
            <a:endParaRPr lang="en-US" b="1" dirty="0" smtClean="0"/>
          </a:p>
          <a:p>
            <a:endParaRPr lang="en-US" b="1" dirty="0"/>
          </a:p>
          <a:p>
            <a:endParaRPr lang="en-US" b="1" dirty="0"/>
          </a:p>
          <a:p>
            <a:r>
              <a:rPr lang="cs-CZ" b="1" dirty="0" smtClean="0"/>
              <a:t>Odpovězte na následující otázky</a:t>
            </a:r>
            <a:r>
              <a:rPr lang="en-US" b="1" dirty="0" smtClean="0"/>
              <a:t>:</a:t>
            </a:r>
            <a:endParaRPr lang="en-US" b="1" dirty="0"/>
          </a:p>
          <a:p>
            <a:endParaRPr lang="en-US" b="1" dirty="0" smtClean="0"/>
          </a:p>
          <a:p>
            <a:pPr lvl="1"/>
            <a:r>
              <a:rPr lang="cs-CZ" b="1" dirty="0" smtClean="0"/>
              <a:t>Co vás nejvíc ovlivnilo z tohoto vyučování</a:t>
            </a:r>
            <a:r>
              <a:rPr lang="en-US" b="1" dirty="0" smtClean="0"/>
              <a:t>? </a:t>
            </a:r>
            <a:endParaRPr lang="en-AU" b="1" dirty="0"/>
          </a:p>
          <a:p>
            <a:r>
              <a:rPr lang="en-US" i="1" dirty="0"/>
              <a:t> </a:t>
            </a:r>
            <a:endParaRPr lang="en-AU" dirty="0"/>
          </a:p>
          <a:p>
            <a:pPr lvl="1"/>
            <a:r>
              <a:rPr lang="cs-CZ" i="1" dirty="0" smtClean="0"/>
              <a:t>Církev jako dům či rodina, ale ne zaměstnání</a:t>
            </a:r>
            <a:r>
              <a:rPr lang="en-US" i="1" dirty="0" smtClean="0"/>
              <a:t>! </a:t>
            </a:r>
            <a:r>
              <a:rPr lang="en-US" i="1" dirty="0"/>
              <a:t>	</a:t>
            </a:r>
            <a:r>
              <a:rPr lang="cs-CZ" b="1" i="1" dirty="0" smtClean="0"/>
              <a:t>nebo</a:t>
            </a:r>
            <a:endParaRPr lang="en-AU" b="1" dirty="0"/>
          </a:p>
          <a:p>
            <a:r>
              <a:rPr lang="en-US" i="1" dirty="0"/>
              <a:t> </a:t>
            </a:r>
            <a:endParaRPr lang="en-AU" dirty="0"/>
          </a:p>
          <a:p>
            <a:pPr lvl="1"/>
            <a:r>
              <a:rPr lang="cs-CZ" i="1" dirty="0" smtClean="0"/>
              <a:t>Výzva učednictví, činit místo jen mluvit</a:t>
            </a:r>
            <a:r>
              <a:rPr lang="en-US" i="1" dirty="0" smtClean="0"/>
              <a:t>! </a:t>
            </a:r>
            <a:r>
              <a:rPr lang="cs-CZ" i="1" dirty="0" smtClean="0"/>
              <a:t>             </a:t>
            </a:r>
            <a:r>
              <a:rPr lang="en-US" i="1" dirty="0" smtClean="0"/>
              <a:t> </a:t>
            </a:r>
            <a:r>
              <a:rPr lang="cs-CZ" b="1" i="1" dirty="0" smtClean="0"/>
              <a:t>nebo</a:t>
            </a:r>
            <a:endParaRPr lang="en-AU" b="1" dirty="0"/>
          </a:p>
          <a:p>
            <a:r>
              <a:rPr lang="en-US" i="1" dirty="0"/>
              <a:t> </a:t>
            </a:r>
            <a:endParaRPr lang="en-AU" dirty="0"/>
          </a:p>
          <a:p>
            <a:pPr lvl="1"/>
            <a:r>
              <a:rPr lang="en-US" i="1" dirty="0"/>
              <a:t> </a:t>
            </a:r>
            <a:r>
              <a:rPr lang="cs-CZ" i="1" dirty="0" smtClean="0"/>
              <a:t>Něco jiného</a:t>
            </a:r>
            <a:r>
              <a:rPr lang="en-US" i="1" dirty="0" smtClean="0"/>
              <a:t>!</a:t>
            </a:r>
            <a:endParaRPr lang="en-AU" dirty="0"/>
          </a:p>
          <a:p>
            <a:r>
              <a:rPr lang="en-US" i="1" dirty="0"/>
              <a:t> </a:t>
            </a:r>
            <a:endParaRPr lang="en-AU" dirty="0"/>
          </a:p>
          <a:p>
            <a:r>
              <a:rPr lang="cs-CZ" b="1" dirty="0" smtClean="0"/>
              <a:t>Proberte ve skupinkách, co vás ovlivňuje během deseti minut</a:t>
            </a:r>
            <a:r>
              <a:rPr lang="en-US" b="1" dirty="0" smtClean="0"/>
              <a:t>. </a:t>
            </a:r>
            <a:endParaRPr lang="en-US" b="1" dirty="0"/>
          </a:p>
          <a:p>
            <a:endParaRPr lang="en-US" b="1" dirty="0"/>
          </a:p>
          <a:p>
            <a:r>
              <a:rPr lang="cs-CZ" b="1" dirty="0" smtClean="0"/>
              <a:t>Ujistěte se, že každý měl čas podělit se o své myšlenky</a:t>
            </a:r>
            <a:r>
              <a:rPr lang="en-US" b="1" dirty="0" smtClean="0"/>
              <a:t>.</a:t>
            </a:r>
            <a:endParaRPr lang="en-AU" b="1" dirty="0"/>
          </a:p>
          <a:p>
            <a:r>
              <a:rPr lang="en-US" dirty="0"/>
              <a:t> </a:t>
            </a:r>
            <a:endParaRPr lang="en-AU" dirty="0"/>
          </a:p>
        </p:txBody>
      </p:sp>
      <p:sp>
        <p:nvSpPr>
          <p:cNvPr id="4" name="TextBox 3"/>
          <p:cNvSpPr txBox="1"/>
          <p:nvPr/>
        </p:nvSpPr>
        <p:spPr>
          <a:xfrm>
            <a:off x="3069376" y="877656"/>
            <a:ext cx="4324441" cy="679520"/>
          </a:xfrm>
          <a:prstGeom prst="rect">
            <a:avLst/>
          </a:prstGeom>
          <a:noFill/>
          <a:ln w="254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3276" y="656383"/>
            <a:ext cx="2570740" cy="17087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709680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Theme">
  <a:themeElements>
    <a:clrScheme name="Breeze">
      <a:dk1>
        <a:sysClr val="windowText" lastClr="000000"/>
      </a:dk1>
      <a:lt1>
        <a:sysClr val="window" lastClr="FFFFFF"/>
      </a:lt1>
      <a:dk2>
        <a:srgbClr val="09213B"/>
      </a:dk2>
      <a:lt2>
        <a:srgbClr val="D5EDF4"/>
      </a:lt2>
      <a:accent1>
        <a:srgbClr val="2C7C9F"/>
      </a:accent1>
      <a:accent2>
        <a:srgbClr val="244A58"/>
      </a:accent2>
      <a:accent3>
        <a:srgbClr val="E2751D"/>
      </a:accent3>
      <a:accent4>
        <a:srgbClr val="FFB400"/>
      </a:accent4>
      <a:accent5>
        <a:srgbClr val="7EB606"/>
      </a:accent5>
      <a:accent6>
        <a:srgbClr val="C00000"/>
      </a:accent6>
      <a:hlink>
        <a:srgbClr val="7030A0"/>
      </a:hlink>
      <a:folHlink>
        <a:srgbClr val="00B0F0"/>
      </a:folHlink>
    </a:clrScheme>
    <a:fontScheme name="Breeze">
      <a:majorFont>
        <a:latin typeface="News Gothic MT"/>
        <a:ea typeface=""/>
        <a:cs typeface=""/>
        <a:font script="Jpan" typeface="ＭＳ Ｐゴシック"/>
      </a:majorFont>
      <a:minorFont>
        <a:latin typeface="News Gothic MT"/>
        <a:ea typeface=""/>
        <a:cs typeface=""/>
        <a:font script="Jpan" typeface="ＭＳ Ｐゴシック"/>
      </a:minorFont>
    </a:fontScheme>
    <a:fmtScheme name="Breeze">
      <a:fillStyleLst>
        <a:solidFill>
          <a:schemeClr val="phClr"/>
        </a:solidFill>
        <a:gradFill rotWithShape="1">
          <a:gsLst>
            <a:gs pos="31000">
              <a:schemeClr val="phClr">
                <a:tint val="100000"/>
                <a:shade val="100000"/>
                <a:satMod val="120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shade val="100000"/>
                <a:satMod val="120000"/>
              </a:schemeClr>
            </a:gs>
            <a:gs pos="69000">
              <a:schemeClr val="phClr">
                <a:tint val="80000"/>
                <a:shade val="100000"/>
                <a:satMod val="150000"/>
              </a:schemeClr>
            </a:gs>
            <a:gs pos="100000">
              <a:schemeClr val="phClr">
                <a:tint val="50000"/>
                <a:shade val="100000"/>
                <a:satMod val="15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dbl" algn="ctr">
          <a:solidFill>
            <a:schemeClr val="phClr"/>
          </a:solidFill>
          <a:prstDash val="solid"/>
        </a:ln>
        <a:ln w="31750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sx="101000" sy="101000" rotWithShape="0">
              <a:srgbClr val="000000">
                <a:alpha val="40000"/>
              </a:srgbClr>
            </a:outerShdw>
          </a:effectLst>
        </a:effectStyle>
        <a:effectStyle>
          <a:effectLst>
            <a:innerShdw blurRad="127000" dist="25400" dir="13500000">
              <a:srgbClr val="C0C0C0">
                <a:alpha val="75000"/>
              </a:srgbClr>
            </a:innerShdw>
            <a:outerShdw blurRad="88900" dist="25400" dir="5400000" sx="102000" sy="102000" algn="ctr" rotWithShape="0">
              <a:srgbClr val="C0C0C0">
                <a:alpha val="40000"/>
              </a:srgbClr>
            </a:outerShdw>
          </a:effectLst>
          <a:scene3d>
            <a:camera prst="perspectiveLeft" fov="300000"/>
            <a:lightRig rig="soft" dir="l">
              <a:rot lat="0" lon="0" rev="4200000"/>
            </a:lightRig>
          </a:scene3d>
          <a:sp3d extrusionH="38100" prstMaterial="powder">
            <a:bevelT w="50800" h="88900" prst="convex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40000"/>
                <a:satMod val="400000"/>
              </a:schemeClr>
              <a:schemeClr val="phClr">
                <a:tint val="10000"/>
                <a:satMod val="200000"/>
              </a:schemeClr>
            </a:duotone>
          </a:blip>
          <a:stretch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Theme.thmx</Template>
  <TotalTime>960</TotalTime>
  <Words>203</Words>
  <Application>Microsoft Office PowerPoint</Application>
  <PresentationFormat>Předvádění na obrazovce (4:3)</PresentationFormat>
  <Paragraphs>81</Paragraphs>
  <Slides>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6</vt:i4>
      </vt:variant>
    </vt:vector>
  </HeadingPairs>
  <TitlesOfParts>
    <vt:vector size="7" baseType="lpstr">
      <vt:lpstr>Default Theme</vt:lpstr>
      <vt:lpstr>Snímek 1</vt:lpstr>
      <vt:lpstr>Snímek 2</vt:lpstr>
      <vt:lpstr>Snímek 3</vt:lpstr>
      <vt:lpstr>Snímek 4</vt:lpstr>
      <vt:lpstr>Snímek 5</vt:lpstr>
      <vt:lpstr>Snímek 6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Oreste Pompetti</dc:creator>
  <cp:lastModifiedBy>Jaroslava Konečná</cp:lastModifiedBy>
  <cp:revision>73</cp:revision>
  <dcterms:created xsi:type="dcterms:W3CDTF">2015-08-24T04:53:53Z</dcterms:created>
  <dcterms:modified xsi:type="dcterms:W3CDTF">2015-09-04T07:09:19Z</dcterms:modified>
</cp:coreProperties>
</file>